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94" y="-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C4E94-6CB9-4D9E-982D-4094CD693685}" type="datetimeFigureOut">
              <a:rPr lang="bg-BG" smtClean="0"/>
              <a:pPr/>
              <a:t>28.4.2016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15CAE-4028-43CA-8B6E-AAEF85B4ECA4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xmlns="" val="15442116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C4E94-6CB9-4D9E-982D-4094CD693685}" type="datetimeFigureOut">
              <a:rPr lang="bg-BG" smtClean="0"/>
              <a:pPr/>
              <a:t>28.4.2016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15CAE-4028-43CA-8B6E-AAEF85B4ECA4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xmlns="" val="1423827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C4E94-6CB9-4D9E-982D-4094CD693685}" type="datetimeFigureOut">
              <a:rPr lang="bg-BG" smtClean="0"/>
              <a:pPr/>
              <a:t>28.4.2016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15CAE-4028-43CA-8B6E-AAEF85B4ECA4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xmlns="" val="11281954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C4E94-6CB9-4D9E-982D-4094CD693685}" type="datetimeFigureOut">
              <a:rPr lang="bg-BG" smtClean="0"/>
              <a:pPr/>
              <a:t>28.4.2016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15CAE-4028-43CA-8B6E-AAEF85B4ECA4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xmlns="" val="1317438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C4E94-6CB9-4D9E-982D-4094CD693685}" type="datetimeFigureOut">
              <a:rPr lang="bg-BG" smtClean="0"/>
              <a:pPr/>
              <a:t>28.4.2016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15CAE-4028-43CA-8B6E-AAEF85B4ECA4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xmlns="" val="37639261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C4E94-6CB9-4D9E-982D-4094CD693685}" type="datetimeFigureOut">
              <a:rPr lang="bg-BG" smtClean="0"/>
              <a:pPr/>
              <a:t>28.4.2016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15CAE-4028-43CA-8B6E-AAEF85B4ECA4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xmlns="" val="9718305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C4E94-6CB9-4D9E-982D-4094CD693685}" type="datetimeFigureOut">
              <a:rPr lang="bg-BG" smtClean="0"/>
              <a:pPr/>
              <a:t>28.4.2016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15CAE-4028-43CA-8B6E-AAEF85B4ECA4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xmlns="" val="22592903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C4E94-6CB9-4D9E-982D-4094CD693685}" type="datetimeFigureOut">
              <a:rPr lang="bg-BG" smtClean="0"/>
              <a:pPr/>
              <a:t>28.4.2016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15CAE-4028-43CA-8B6E-AAEF85B4ECA4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xmlns="" val="14645658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C4E94-6CB9-4D9E-982D-4094CD693685}" type="datetimeFigureOut">
              <a:rPr lang="bg-BG" smtClean="0"/>
              <a:pPr/>
              <a:t>28.4.2016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15CAE-4028-43CA-8B6E-AAEF85B4ECA4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xmlns="" val="38696991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C4E94-6CB9-4D9E-982D-4094CD693685}" type="datetimeFigureOut">
              <a:rPr lang="bg-BG" smtClean="0"/>
              <a:pPr/>
              <a:t>28.4.2016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15CAE-4028-43CA-8B6E-AAEF85B4ECA4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xmlns="" val="1076462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C4E94-6CB9-4D9E-982D-4094CD693685}" type="datetimeFigureOut">
              <a:rPr lang="bg-BG" smtClean="0"/>
              <a:pPr/>
              <a:t>28.4.2016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15CAE-4028-43CA-8B6E-AAEF85B4ECA4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xmlns="" val="11020963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 bright="70000" contrast="-70000"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9C4E94-6CB9-4D9E-982D-4094CD693685}" type="datetimeFigureOut">
              <a:rPr lang="bg-BG" smtClean="0"/>
              <a:pPr/>
              <a:t>28.4.2016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C15CAE-4028-43CA-8B6E-AAEF85B4ECA4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xmlns="" val="39054220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gidryanovo.com/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ikofen@abv.bg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WordArt 2"/>
          <p:cNvSpPr>
            <a:spLocks noChangeArrowheads="1" noChangeShapeType="1" noTextEdit="1"/>
          </p:cNvSpPr>
          <p:nvPr/>
        </p:nvSpPr>
        <p:spPr bwMode="auto">
          <a:xfrm>
            <a:off x="1833843" y="2060848"/>
            <a:ext cx="5688632" cy="77116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>
              <a:buNone/>
            </a:pPr>
            <a:r>
              <a:rPr lang="bg-BG" sz="3600" b="1" kern="10" spc="0" dirty="0" smtClean="0">
                <a:ln w="17780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000060"/>
                </a:solidFill>
                <a:effectLst>
                  <a:outerShdw dist="29783" dir="3885598" algn="ctr" rotWithShape="0">
                    <a:srgbClr val="A5A5A5">
                      <a:alpha val="74998"/>
                    </a:srgbClr>
                  </a:outerShdw>
                </a:effectLst>
                <a:latin typeface="a_AlgeriusCapsNr"/>
              </a:rPr>
              <a:t>ПРИЕМ</a:t>
            </a:r>
            <a:r>
              <a:rPr lang="en-US" sz="3600" b="1" kern="10" spc="0" dirty="0" smtClean="0">
                <a:ln w="17780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000060"/>
                </a:solidFill>
                <a:effectLst>
                  <a:outerShdw dist="29783" dir="3885598" algn="ctr" rotWithShape="0">
                    <a:srgbClr val="A5A5A5">
                      <a:alpha val="74998"/>
                    </a:srgbClr>
                  </a:outerShdw>
                </a:effectLst>
                <a:latin typeface="a_AlgeriusCapsNr"/>
              </a:rPr>
              <a:t>  </a:t>
            </a:r>
            <a:r>
              <a:rPr lang="bg-BG" sz="3600" b="1" kern="10" spc="0" dirty="0" smtClean="0">
                <a:ln w="17780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000060"/>
                </a:solidFill>
                <a:effectLst>
                  <a:outerShdw dist="29783" dir="3885598" algn="ctr" rotWithShape="0">
                    <a:srgbClr val="A5A5A5">
                      <a:alpha val="74998"/>
                    </a:srgbClr>
                  </a:outerShdw>
                </a:effectLst>
                <a:latin typeface="a_AlgeriusCapsNr"/>
              </a:rPr>
              <a:t>2016/2017</a:t>
            </a:r>
            <a:endParaRPr lang="bg-BG" sz="3600" b="1" kern="10" spc="0" dirty="0">
              <a:ln w="17780">
                <a:solidFill>
                  <a:srgbClr val="FFFFFF"/>
                </a:solidFill>
                <a:round/>
                <a:headEnd/>
                <a:tailEnd/>
              </a:ln>
              <a:solidFill>
                <a:srgbClr val="000060"/>
              </a:solidFill>
              <a:effectLst>
                <a:outerShdw dist="29783" dir="3885598" algn="ctr" rotWithShape="0">
                  <a:srgbClr val="A5A5A5">
                    <a:alpha val="74998"/>
                  </a:srgbClr>
                </a:outerShdw>
              </a:effectLst>
              <a:latin typeface="a_AlgeriusCapsNr"/>
            </a:endParaRP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649569" y="404664"/>
            <a:ext cx="7776864" cy="11669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g-BG" altLang="bg-BG" sz="36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a_AlgeriusCapsNr" pitchFamily="82" charset="-52"/>
                <a:cs typeface="Arial" pitchFamily="34" charset="0"/>
              </a:rPr>
              <a:t>ПРОФЕСИОНАЛНА ГИМНАЗИЯ</a:t>
            </a:r>
            <a:r>
              <a:rPr kumimoji="0" lang="en-US" altLang="bg-BG" sz="36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a_AlgeriusCapsNr" pitchFamily="82" charset="-52"/>
                <a:cs typeface="Arial" pitchFamily="34" charset="0"/>
              </a:rPr>
              <a:t> </a:t>
            </a:r>
            <a:r>
              <a:rPr kumimoji="0" lang="bg-BG" altLang="bg-BG" sz="36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a_AlgeriusCapsNr" pitchFamily="82" charset="-52"/>
                <a:cs typeface="Arial" pitchFamily="34" charset="0"/>
              </a:rPr>
              <a:t>ПО ИКОНОМИКА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g-BG" altLang="bg-BG" sz="36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a_AlgeriusCapsNr" pitchFamily="82" charset="-52"/>
                <a:cs typeface="Arial" pitchFamily="34" charset="0"/>
              </a:rPr>
              <a:t>“РАЧО СТОЯНОВ” </a:t>
            </a:r>
            <a:r>
              <a:rPr kumimoji="0" lang="en-US" altLang="bg-BG" sz="36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a_AlgeriusCapsNr" pitchFamily="82" charset="-52"/>
                <a:cs typeface="Arial" pitchFamily="34" charset="0"/>
              </a:rPr>
              <a:t>-</a:t>
            </a:r>
            <a:r>
              <a:rPr kumimoji="0" lang="bg-BG" altLang="bg-BG" sz="36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a_AlgeriusCapsNr" pitchFamily="82" charset="-52"/>
                <a:cs typeface="Arial" pitchFamily="34" charset="0"/>
              </a:rPr>
              <a:t> ДРЯНОВО</a:t>
            </a:r>
            <a:endParaRPr kumimoji="0" lang="bg-BG" altLang="bg-BG" sz="3600" b="1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8" name="Picture 4" descr="Emblema_PGI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339752" y="3284984"/>
            <a:ext cx="1515569" cy="1929968"/>
          </a:xfrm>
          <a:prstGeom prst="rect">
            <a:avLst/>
          </a:prstGeom>
          <a:noFill/>
          <a:ln>
            <a:noFill/>
          </a:ln>
          <a:effectLst>
            <a:outerShdw blurRad="292100" dist="139700" dir="2700000" algn="ctr" rotWithShape="0">
              <a:srgbClr val="000000">
                <a:alpha val="64999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6" name="WordArt 5"/>
          <p:cNvSpPr>
            <a:spLocks noChangeArrowheads="1" noChangeShapeType="1" noTextEdit="1"/>
          </p:cNvSpPr>
          <p:nvPr/>
        </p:nvSpPr>
        <p:spPr bwMode="auto">
          <a:xfrm>
            <a:off x="4716016" y="3423377"/>
            <a:ext cx="2558137" cy="1661807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xmlns="" w="9525">
                <a:solidFill>
                  <a:srgbClr val="548DD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>
              <a:buNone/>
            </a:pPr>
            <a:r>
              <a:rPr lang="bg-BG" sz="2400" b="1" kern="10" spc="-120" dirty="0" smtClean="0">
                <a:ln>
                  <a:noFill/>
                </a:ln>
                <a:solidFill>
                  <a:srgbClr val="000060"/>
                </a:solidFill>
                <a:effectLst/>
                <a:latin typeface="Garamond"/>
              </a:rPr>
              <a:t>Професионализъм</a:t>
            </a:r>
          </a:p>
          <a:p>
            <a:pPr algn="ctr" rtl="0">
              <a:buNone/>
            </a:pPr>
            <a:r>
              <a:rPr lang="bg-BG" sz="2400" b="1" kern="10" spc="-120" dirty="0" smtClean="0">
                <a:ln>
                  <a:noFill/>
                </a:ln>
                <a:solidFill>
                  <a:srgbClr val="000060"/>
                </a:solidFill>
                <a:effectLst/>
                <a:latin typeface="Garamond"/>
              </a:rPr>
              <a:t>Градивност</a:t>
            </a:r>
          </a:p>
          <a:p>
            <a:pPr algn="ctr" rtl="0">
              <a:buNone/>
            </a:pPr>
            <a:r>
              <a:rPr lang="bg-BG" sz="2400" b="1" kern="10" spc="-120" dirty="0" smtClean="0">
                <a:ln>
                  <a:noFill/>
                </a:ln>
                <a:solidFill>
                  <a:srgbClr val="000060"/>
                </a:solidFill>
                <a:effectLst/>
                <a:latin typeface="Garamond"/>
              </a:rPr>
              <a:t>Интелект</a:t>
            </a:r>
            <a:endParaRPr lang="bg-BG" sz="2400" b="1" kern="10" spc="-120" dirty="0">
              <a:ln>
                <a:noFill/>
              </a:ln>
              <a:solidFill>
                <a:srgbClr val="000060"/>
              </a:solidFill>
              <a:effectLst/>
              <a:latin typeface="Garamond"/>
            </a:endParaRP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145513" y="5589240"/>
            <a:ext cx="8784976" cy="9258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bg-BG" sz="32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Arial Narrow" pitchFamily="34" charset="0"/>
                <a:cs typeface="Arial" pitchFamily="34" charset="0"/>
                <a:hlinkClick r:id="rId3"/>
              </a:rPr>
              <a:t>www.pgidryanovo.com</a:t>
            </a:r>
            <a:r>
              <a:rPr kumimoji="0" lang="en-US" altLang="bg-BG" sz="3200" b="0" i="0" u="none" strike="noStrike" cap="none" normalizeH="0" dirty="0" smtClean="0">
                <a:ln>
                  <a:noFill/>
                </a:ln>
                <a:solidFill>
                  <a:srgbClr val="000080"/>
                </a:solidFill>
                <a:effectLst/>
                <a:latin typeface="Arial Narrow" pitchFamily="34" charset="0"/>
                <a:cs typeface="Arial" pitchFamily="34" charset="0"/>
              </a:rPr>
              <a:t>    </a:t>
            </a:r>
            <a:r>
              <a:rPr kumimoji="0" lang="en-US" altLang="bg-BG" sz="4800" b="0" i="0" u="none" strike="noStrike" cap="none" normalizeH="0" dirty="0" smtClean="0">
                <a:ln>
                  <a:noFill/>
                </a:ln>
                <a:solidFill>
                  <a:srgbClr val="000080"/>
                </a:solidFill>
                <a:effectLst/>
                <a:latin typeface="Arial Narrow" pitchFamily="34" charset="0"/>
                <a:cs typeface="Arial" pitchFamily="34" charset="0"/>
                <a:sym typeface="Wingdings"/>
              </a:rPr>
              <a:t></a:t>
            </a:r>
            <a:r>
              <a:rPr kumimoji="0" lang="en-US" altLang="bg-BG" sz="3200" b="0" i="0" u="none" strike="noStrike" cap="none" normalizeH="0" dirty="0" smtClean="0">
                <a:ln>
                  <a:noFill/>
                </a:ln>
                <a:solidFill>
                  <a:srgbClr val="000080"/>
                </a:solidFill>
                <a:effectLst/>
                <a:latin typeface="Arial Narrow" pitchFamily="34" charset="0"/>
                <a:cs typeface="Arial" pitchFamily="34" charset="0"/>
                <a:sym typeface="Wingdings"/>
              </a:rPr>
              <a:t> </a:t>
            </a:r>
            <a:r>
              <a:rPr kumimoji="0" lang="en-US" altLang="bg-BG" sz="32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Arial Narrow" pitchFamily="34" charset="0"/>
                <a:cs typeface="Arial" pitchFamily="34" charset="0"/>
              </a:rPr>
              <a:t>0</a:t>
            </a:r>
            <a:r>
              <a:rPr kumimoji="0" lang="bg-BG" altLang="bg-BG" sz="32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Arial Narrow" pitchFamily="34" charset="0"/>
                <a:cs typeface="Arial" pitchFamily="34" charset="0"/>
              </a:rPr>
              <a:t>6767 2377</a:t>
            </a:r>
            <a:r>
              <a:rPr kumimoji="0" lang="en-US" altLang="bg-BG" sz="32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Arial Narrow" pitchFamily="34" charset="0"/>
                <a:cs typeface="Arial" pitchFamily="34" charset="0"/>
              </a:rPr>
              <a:t>    </a:t>
            </a:r>
            <a:r>
              <a:rPr kumimoji="0" lang="en-US" altLang="bg-BG" sz="32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Arial Narrow" pitchFamily="34" charset="0"/>
                <a:cs typeface="Arial" pitchFamily="34" charset="0"/>
                <a:hlinkClick r:id="rId4"/>
              </a:rPr>
              <a:t>ikofen@abv.bg</a:t>
            </a:r>
            <a:r>
              <a:rPr kumimoji="0" lang="en-US" altLang="bg-BG" sz="32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Arial Narrow" pitchFamily="34" charset="0"/>
                <a:cs typeface="Arial" pitchFamily="34" charset="0"/>
              </a:rPr>
              <a:t>    </a:t>
            </a:r>
            <a:endParaRPr kumimoji="0" lang="bg-BG" altLang="bg-BG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022542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1043608" y="116632"/>
            <a:ext cx="7128792" cy="7705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g-BG" altLang="bg-BG" sz="320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a_AlgeriusCapsNr" pitchFamily="82" charset="-52"/>
                <a:cs typeface="Arial" pitchFamily="34" charset="0"/>
              </a:rPr>
              <a:t>ПГИ </a:t>
            </a:r>
            <a:r>
              <a:rPr kumimoji="0" lang="en-US" altLang="bg-BG" sz="320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a_AlgeriusCapsNr" pitchFamily="82" charset="-52"/>
                <a:cs typeface="Arial" pitchFamily="34" charset="0"/>
              </a:rPr>
              <a:t>"</a:t>
            </a:r>
            <a:r>
              <a:rPr kumimoji="0" lang="bg-BG" altLang="bg-BG" sz="320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a_AlgeriusCapsNr" pitchFamily="82" charset="-52"/>
                <a:cs typeface="Arial" pitchFamily="34" charset="0"/>
              </a:rPr>
              <a:t>Рачо Стоянов“ </a:t>
            </a:r>
            <a:r>
              <a:rPr kumimoji="0" lang="en-US" altLang="bg-BG" sz="320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a_AlgeriusCapsNr" pitchFamily="82" charset="-52"/>
                <a:cs typeface="Arial" pitchFamily="34" charset="0"/>
              </a:rPr>
              <a:t>-</a:t>
            </a:r>
            <a:r>
              <a:rPr kumimoji="0" lang="bg-BG" altLang="bg-BG" sz="320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a_AlgeriusCapsNr" pitchFamily="82" charset="-52"/>
                <a:cs typeface="Arial" pitchFamily="34" charset="0"/>
              </a:rPr>
              <a:t> Дряново</a:t>
            </a:r>
            <a:endParaRPr kumimoji="0" lang="bg-BG" altLang="bg-BG" sz="32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539552" y="1052736"/>
            <a:ext cx="8136904" cy="16561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bg-BG" altLang="bg-BG" sz="280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latin typeface="a_AlgeriusCapsNr" pitchFamily="82" charset="-52"/>
                <a:cs typeface="Arial" pitchFamily="34" charset="0"/>
              </a:rPr>
              <a:t>Прием </a:t>
            </a:r>
            <a:r>
              <a:rPr lang="bg-BG" altLang="bg-BG" sz="2800" dirty="0">
                <a:solidFill>
                  <a:srgbClr val="000080"/>
                </a:solidFill>
                <a:latin typeface="a_AlgeriusCapsNr" pitchFamily="82" charset="-52"/>
                <a:cs typeface="Arial" pitchFamily="34" charset="0"/>
              </a:rPr>
              <a:t>след </a:t>
            </a:r>
            <a:r>
              <a:rPr lang="bg-BG" altLang="bg-BG" sz="3200" dirty="0">
                <a:solidFill>
                  <a:srgbClr val="000080"/>
                </a:solidFill>
                <a:latin typeface="a_AlgeriusCapsNr" pitchFamily="82" charset="-52"/>
                <a:cs typeface="Arial" pitchFamily="34" charset="0"/>
              </a:rPr>
              <a:t>7</a:t>
            </a:r>
            <a:r>
              <a:rPr lang="bg-BG" altLang="bg-BG" sz="2800" dirty="0">
                <a:solidFill>
                  <a:srgbClr val="000080"/>
                </a:solidFill>
                <a:latin typeface="a_AlgeriusCapsNr" pitchFamily="82" charset="-52"/>
                <a:cs typeface="Arial" pitchFamily="34" charset="0"/>
              </a:rPr>
              <a:t> клас </a:t>
            </a:r>
            <a:endParaRPr kumimoji="0" lang="en-US" altLang="bg-BG" sz="2800" i="0" u="none" strike="noStrike" cap="none" normalizeH="0" baseline="0" dirty="0" smtClean="0">
              <a:ln>
                <a:noFill/>
              </a:ln>
              <a:solidFill>
                <a:srgbClr val="000080"/>
              </a:solidFill>
              <a:latin typeface="a_AlgeriusCapsNr" pitchFamily="82" charset="-52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g-BG" altLang="bg-BG" sz="18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a_AlgeriusCapsNr" pitchFamily="82" charset="-52"/>
                <a:cs typeface="Arial" pitchFamily="34" charset="0"/>
              </a:rPr>
              <a:t>/</a:t>
            </a:r>
            <a:r>
              <a:rPr kumimoji="0" lang="bg-BG" altLang="bg-BG" sz="20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с интензивно изучаване на Английски език и трета степен на професионална квалификация, 5 години срок на обучение</a:t>
            </a:r>
            <a:r>
              <a:rPr kumimoji="0" lang="bg-BG" altLang="bg-BG" sz="20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a_AlgeriusCapsNr" pitchFamily="82" charset="-52"/>
                <a:cs typeface="Arial" pitchFamily="34" charset="0"/>
              </a:rPr>
              <a:t>/</a:t>
            </a:r>
            <a:endParaRPr kumimoji="0" lang="bg-BG" altLang="bg-BG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539552" y="2492896"/>
            <a:ext cx="8136904" cy="16561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bg-BG" sz="24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Arial Narrow" pitchFamily="34" charset="0"/>
                <a:cs typeface="Arial" pitchFamily="34" charset="0"/>
              </a:rPr>
              <a:t>Специалност «</a:t>
            </a:r>
            <a:r>
              <a:rPr kumimoji="0" lang="ru-RU" altLang="bg-BG" sz="32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Arial Narrow" pitchFamily="34" charset="0"/>
                <a:cs typeface="Arial" pitchFamily="34" charset="0"/>
              </a:rPr>
              <a:t>Електронна търговия</a:t>
            </a:r>
            <a:r>
              <a:rPr kumimoji="0" lang="ru-RU" altLang="bg-BG" sz="24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Arial Narrow" pitchFamily="34" charset="0"/>
                <a:cs typeface="Arial" pitchFamily="34" charset="0"/>
              </a:rPr>
              <a:t>»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bg-BG" sz="24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Arial Narrow" pitchFamily="34" charset="0"/>
                <a:cs typeface="Arial" pitchFamily="34" charset="0"/>
              </a:rPr>
              <a:t>	</a:t>
            </a:r>
            <a:r>
              <a:rPr kumimoji="0" lang="ru-RU" altLang="bg-BG" sz="24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Arial Narrow" pitchFamily="34" charset="0"/>
                <a:cs typeface="Arial" pitchFamily="34" charset="0"/>
              </a:rPr>
              <a:t>Професия «Организатор Интернет приложения»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bg-BG" sz="24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Arial Narrow" pitchFamily="34" charset="0"/>
                <a:cs typeface="Arial" pitchFamily="34" charset="0"/>
              </a:rPr>
              <a:t>	</a:t>
            </a:r>
            <a:r>
              <a:rPr kumimoji="0" lang="ru-RU" altLang="bg-BG" sz="24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Arial Narrow" pitchFamily="34" charset="0"/>
                <a:cs typeface="Arial" pitchFamily="34" charset="0"/>
              </a:rPr>
              <a:t>Професионално направление «Приложна информатика» </a:t>
            </a:r>
          </a:p>
          <a:p>
            <a:pPr marL="0" lvl="0" indent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tabLst/>
            </a:pPr>
            <a:endParaRPr kumimoji="0" lang="ru-RU" altLang="bg-BG" sz="800" b="0" i="0" u="none" strike="noStrike" cap="none" normalizeH="0" baseline="0" dirty="0" smtClean="0">
              <a:ln>
                <a:noFill/>
              </a:ln>
              <a:solidFill>
                <a:srgbClr val="000080"/>
              </a:solidFill>
              <a:effectLst/>
              <a:latin typeface="Arial Narrow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bg-BG" altLang="bg-BG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696817" y="4085456"/>
            <a:ext cx="8136904" cy="16561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bg-BG" altLang="bg-BG" sz="2400" b="1" dirty="0" smtClean="0">
                <a:solidFill>
                  <a:srgbClr val="000080"/>
                </a:solidFill>
                <a:latin typeface="Arial Narrow" pitchFamily="34" charset="0"/>
                <a:cs typeface="Arial" pitchFamily="34" charset="0"/>
              </a:rPr>
              <a:t>Балообразуващи предмети</a:t>
            </a:r>
            <a:endParaRPr kumimoji="0" lang="ru-RU" altLang="bg-BG" sz="2400" b="1" i="0" u="none" strike="noStrike" cap="none" normalizeH="0" baseline="0" dirty="0" smtClean="0">
              <a:ln>
                <a:noFill/>
              </a:ln>
              <a:solidFill>
                <a:srgbClr val="000080"/>
              </a:solidFill>
              <a:effectLst/>
              <a:latin typeface="Arial Narrow" pitchFamily="34" charset="0"/>
              <a:cs typeface="Arial" pitchFamily="34" charset="0"/>
            </a:endParaRPr>
          </a:p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  <a:tabLst/>
            </a:pPr>
            <a:r>
              <a:rPr lang="ru-RU" altLang="bg-BG" sz="2400" dirty="0" smtClean="0">
                <a:solidFill>
                  <a:srgbClr val="000080"/>
                </a:solidFill>
                <a:latin typeface="Arial Narrow" pitchFamily="34" charset="0"/>
                <a:cs typeface="Arial" pitchFamily="34" charset="0"/>
              </a:rPr>
              <a:t>Оценка от успешно положен изпит по БЕЛ</a:t>
            </a:r>
            <a:endParaRPr kumimoji="0" lang="ru-RU" altLang="bg-BG" sz="2400" b="0" i="0" u="none" strike="noStrike" cap="none" normalizeH="0" baseline="0" dirty="0" smtClean="0">
              <a:ln>
                <a:noFill/>
              </a:ln>
              <a:solidFill>
                <a:srgbClr val="000080"/>
              </a:solidFill>
              <a:effectLst/>
              <a:latin typeface="Arial Narrow" pitchFamily="34" charset="0"/>
              <a:cs typeface="Arial" pitchFamily="34" charset="0"/>
            </a:endParaRPr>
          </a:p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  <a:tabLst/>
            </a:pPr>
            <a:r>
              <a:rPr kumimoji="0" lang="bg-BG" altLang="bg-BG" sz="24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Arial Narrow" pitchFamily="34" charset="0"/>
                <a:cs typeface="Arial" pitchFamily="34" charset="0"/>
              </a:rPr>
              <a:t>Утроена оценка от успешно положен изпит по Математика</a:t>
            </a:r>
          </a:p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  <a:tabLst/>
            </a:pPr>
            <a:r>
              <a:rPr kumimoji="0" lang="ru-RU" altLang="bg-BG" sz="24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Arial Narrow" pitchFamily="34" charset="0"/>
                <a:cs typeface="Arial" pitchFamily="34" charset="0"/>
              </a:rPr>
              <a:t>Оценка по БЕЛ от Удостоверение за завършен 7-ми клас</a:t>
            </a:r>
          </a:p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  <a:tabLst/>
            </a:pPr>
            <a:r>
              <a:rPr lang="ru-RU" altLang="bg-BG" sz="2400" dirty="0" smtClean="0">
                <a:solidFill>
                  <a:srgbClr val="000080"/>
                </a:solidFill>
                <a:latin typeface="Arial Narrow" pitchFamily="34" charset="0"/>
                <a:cs typeface="Arial" pitchFamily="34" charset="0"/>
              </a:rPr>
              <a:t>Оценка по География и икономика от Удостоверение за завършен 7-ми клас</a:t>
            </a:r>
            <a:endParaRPr kumimoji="0" lang="ru-RU" altLang="bg-BG" sz="2400" b="0" i="0" u="none" strike="noStrike" cap="none" normalizeH="0" baseline="0" dirty="0" smtClean="0">
              <a:ln>
                <a:noFill/>
              </a:ln>
              <a:solidFill>
                <a:srgbClr val="000080"/>
              </a:solidFill>
              <a:effectLst/>
              <a:latin typeface="Arial Narrow" pitchFamily="34" charset="0"/>
              <a:cs typeface="Arial" pitchFamily="34" charset="0"/>
            </a:endParaRPr>
          </a:p>
          <a:p>
            <a:pPr marL="0" lvl="0" indent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tabLst/>
            </a:pPr>
            <a:endParaRPr kumimoji="0" lang="ru-RU" altLang="bg-BG" sz="800" b="0" i="0" u="none" strike="noStrike" cap="none" normalizeH="0" baseline="0" dirty="0" smtClean="0">
              <a:ln>
                <a:noFill/>
              </a:ln>
              <a:solidFill>
                <a:srgbClr val="000080"/>
              </a:solidFill>
              <a:effectLst/>
              <a:latin typeface="Arial Narrow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bg-BG" altLang="bg-BG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869905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1043608" y="116632"/>
            <a:ext cx="7128792" cy="7705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g-BG" altLang="bg-BG" sz="320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a_AlgeriusCapsNr" pitchFamily="82" charset="-52"/>
                <a:cs typeface="Arial" pitchFamily="34" charset="0"/>
              </a:rPr>
              <a:t>ПГИ </a:t>
            </a:r>
            <a:r>
              <a:rPr kumimoji="0" lang="en-US" altLang="bg-BG" sz="320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a_AlgeriusCapsNr" pitchFamily="82" charset="-52"/>
                <a:cs typeface="Arial" pitchFamily="34" charset="0"/>
              </a:rPr>
              <a:t>"</a:t>
            </a:r>
            <a:r>
              <a:rPr kumimoji="0" lang="bg-BG" altLang="bg-BG" sz="320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a_AlgeriusCapsNr" pitchFamily="82" charset="-52"/>
                <a:cs typeface="Arial" pitchFamily="34" charset="0"/>
              </a:rPr>
              <a:t>Рачо Стоянов“ </a:t>
            </a:r>
            <a:r>
              <a:rPr kumimoji="0" lang="en-US" altLang="bg-BG" sz="320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a_AlgeriusCapsNr" pitchFamily="82" charset="-52"/>
                <a:cs typeface="Arial" pitchFamily="34" charset="0"/>
              </a:rPr>
              <a:t>-</a:t>
            </a:r>
            <a:r>
              <a:rPr kumimoji="0" lang="bg-BG" altLang="bg-BG" sz="320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a_AlgeriusCapsNr" pitchFamily="82" charset="-52"/>
                <a:cs typeface="Arial" pitchFamily="34" charset="0"/>
              </a:rPr>
              <a:t> Дряново</a:t>
            </a:r>
            <a:endParaRPr kumimoji="0" lang="bg-BG" altLang="bg-BG" sz="32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539552" y="836712"/>
            <a:ext cx="8136904" cy="16561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bg-BG" altLang="bg-BG" sz="280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latin typeface="a_AlgeriusCapsNr" pitchFamily="82" charset="-52"/>
                <a:cs typeface="Arial" pitchFamily="34" charset="0"/>
              </a:rPr>
              <a:t>Прием </a:t>
            </a:r>
            <a:r>
              <a:rPr lang="bg-BG" altLang="bg-BG" sz="2800" dirty="0">
                <a:solidFill>
                  <a:srgbClr val="000080"/>
                </a:solidFill>
                <a:latin typeface="a_AlgeriusCapsNr" pitchFamily="82" charset="-52"/>
                <a:cs typeface="Arial" pitchFamily="34" charset="0"/>
              </a:rPr>
              <a:t>след 7 клас </a:t>
            </a:r>
            <a:endParaRPr kumimoji="0" lang="en-US" altLang="bg-BG" sz="2800" i="0" u="none" strike="noStrike" cap="none" normalizeH="0" baseline="0" dirty="0" smtClean="0">
              <a:ln>
                <a:noFill/>
              </a:ln>
              <a:solidFill>
                <a:srgbClr val="000080"/>
              </a:solidFill>
              <a:latin typeface="a_AlgeriusCapsNr" pitchFamily="82" charset="-52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g-BG" altLang="bg-BG" sz="18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a_AlgeriusCapsNr" pitchFamily="82" charset="-52"/>
                <a:cs typeface="Arial" pitchFamily="34" charset="0"/>
              </a:rPr>
              <a:t>/</a:t>
            </a:r>
            <a:r>
              <a:rPr kumimoji="0" lang="bg-BG" altLang="bg-BG" sz="20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с интензивно изучаване на Английски език и трета степен на професионална квалификация, 5 години срок на обучение</a:t>
            </a:r>
            <a:r>
              <a:rPr kumimoji="0" lang="bg-BG" altLang="bg-BG" sz="20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a_AlgeriusCapsNr" pitchFamily="82" charset="-52"/>
                <a:cs typeface="Arial" pitchFamily="34" charset="0"/>
              </a:rPr>
              <a:t>/</a:t>
            </a:r>
            <a:endParaRPr kumimoji="0" lang="bg-BG" altLang="bg-BG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336884" y="2132856"/>
            <a:ext cx="8496944" cy="23253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lvl="0" indent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tabLst/>
            </a:pPr>
            <a:r>
              <a:rPr kumimoji="0" lang="ru-RU" altLang="bg-BG" sz="24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Arial Narrow" pitchFamily="34" charset="0"/>
                <a:cs typeface="Arial" pitchFamily="34" charset="0"/>
              </a:rPr>
              <a:t>Специалности </a:t>
            </a:r>
            <a:endParaRPr kumimoji="0" lang="en-US" altLang="bg-BG" sz="2400" b="1" i="0" u="none" strike="noStrike" cap="none" normalizeH="0" baseline="0" dirty="0" smtClean="0">
              <a:ln>
                <a:noFill/>
              </a:ln>
              <a:solidFill>
                <a:srgbClr val="000080"/>
              </a:solidFill>
              <a:effectLst/>
              <a:latin typeface="Arial Narrow" pitchFamily="34" charset="0"/>
              <a:cs typeface="Arial" pitchFamily="34" charset="0"/>
            </a:endParaRPr>
          </a:p>
          <a:p>
            <a:pPr marL="0" lvl="0" indent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tabLst/>
            </a:pPr>
            <a:r>
              <a:rPr lang="en-US" altLang="bg-BG" sz="2400" b="1" dirty="0">
                <a:solidFill>
                  <a:srgbClr val="000080"/>
                </a:solidFill>
                <a:latin typeface="Arial Narrow" pitchFamily="34" charset="0"/>
                <a:cs typeface="Arial" pitchFamily="34" charset="0"/>
              </a:rPr>
              <a:t> </a:t>
            </a:r>
            <a:r>
              <a:rPr lang="en-US" altLang="bg-BG" sz="2400" b="1" dirty="0" smtClean="0">
                <a:solidFill>
                  <a:srgbClr val="000080"/>
                </a:solidFill>
                <a:latin typeface="Arial Narrow" pitchFamily="34" charset="0"/>
                <a:cs typeface="Arial" pitchFamily="34" charset="0"/>
              </a:rPr>
              <a:t>        </a:t>
            </a:r>
            <a:r>
              <a:rPr kumimoji="0" lang="ru-RU" altLang="bg-BG" sz="24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Arial Narrow" pitchFamily="34" charset="0"/>
                <a:cs typeface="Arial" pitchFamily="34" charset="0"/>
              </a:rPr>
              <a:t>«</a:t>
            </a:r>
            <a:r>
              <a:rPr kumimoji="0" lang="ru-RU" altLang="bg-BG" sz="28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Arial Narrow" pitchFamily="34" charset="0"/>
                <a:cs typeface="Arial" pitchFamily="34" charset="0"/>
              </a:rPr>
              <a:t>Организация на туризма и свободното време» </a:t>
            </a:r>
          </a:p>
          <a:p>
            <a:pPr marL="0" lvl="0" indent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tabLst/>
            </a:pPr>
            <a:r>
              <a:rPr kumimoji="0" lang="ru-RU" altLang="bg-BG" sz="28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Arial Narrow" pitchFamily="34" charset="0"/>
                <a:cs typeface="Arial" pitchFamily="34" charset="0"/>
              </a:rPr>
              <a:t>        и «Селски туризъм»</a:t>
            </a:r>
          </a:p>
          <a:p>
            <a:pPr marL="0" lvl="0" indent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tabLst/>
            </a:pPr>
            <a:r>
              <a:rPr kumimoji="0" lang="ru-RU" altLang="bg-BG" sz="24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Arial Narrow" pitchFamily="34" charset="0"/>
                <a:cs typeface="Arial" pitchFamily="34" charset="0"/>
              </a:rPr>
              <a:t>Професия «Организатор на туристическа агентска дейност» </a:t>
            </a:r>
          </a:p>
          <a:p>
            <a:pPr marL="0" lvl="0" indent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tabLst/>
            </a:pPr>
            <a:r>
              <a:rPr kumimoji="0" lang="ru-RU" altLang="bg-BG" sz="24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Arial Narrow" pitchFamily="34" charset="0"/>
                <a:cs typeface="Arial" pitchFamily="34" charset="0"/>
              </a:rPr>
              <a:t>Професионално направление «Пътувания, туризъм и свободно време»</a:t>
            </a:r>
            <a:endParaRPr kumimoji="0" lang="bg-BG" altLang="bg-BG" sz="2400" b="0" i="0" u="none" strike="noStrike" cap="none" normalizeH="0" baseline="0" dirty="0" smtClean="0">
              <a:ln>
                <a:noFill/>
              </a:ln>
              <a:solidFill>
                <a:srgbClr val="000080"/>
              </a:solidFill>
              <a:effectLst/>
              <a:latin typeface="Arial Narrow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bg-BG" altLang="bg-BG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696817" y="4293096"/>
            <a:ext cx="8136904" cy="16561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bg-BG" altLang="bg-BG" sz="2400" b="1" dirty="0" smtClean="0">
                <a:solidFill>
                  <a:srgbClr val="000080"/>
                </a:solidFill>
                <a:latin typeface="Arial Narrow" pitchFamily="34" charset="0"/>
                <a:cs typeface="Arial" pitchFamily="34" charset="0"/>
              </a:rPr>
              <a:t>Балообразуващи предмети</a:t>
            </a:r>
            <a:endParaRPr kumimoji="0" lang="ru-RU" altLang="bg-BG" sz="2400" b="1" i="0" u="none" strike="noStrike" cap="none" normalizeH="0" baseline="0" dirty="0" smtClean="0">
              <a:ln>
                <a:noFill/>
              </a:ln>
              <a:solidFill>
                <a:srgbClr val="000080"/>
              </a:solidFill>
              <a:effectLst/>
              <a:latin typeface="Arial Narrow" pitchFamily="34" charset="0"/>
              <a:cs typeface="Arial" pitchFamily="34" charset="0"/>
            </a:endParaRPr>
          </a:p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  <a:tabLst/>
            </a:pPr>
            <a:r>
              <a:rPr lang="ru-RU" altLang="bg-BG" sz="2400" dirty="0" smtClean="0">
                <a:solidFill>
                  <a:srgbClr val="000080"/>
                </a:solidFill>
                <a:latin typeface="Arial Narrow" pitchFamily="34" charset="0"/>
                <a:cs typeface="Arial" pitchFamily="34" charset="0"/>
              </a:rPr>
              <a:t>Оценка от успешно положен изпит по БЕЛ</a:t>
            </a:r>
            <a:endParaRPr kumimoji="0" lang="ru-RU" altLang="bg-BG" sz="2400" b="0" i="0" u="none" strike="noStrike" cap="none" normalizeH="0" baseline="0" dirty="0" smtClean="0">
              <a:ln>
                <a:noFill/>
              </a:ln>
              <a:solidFill>
                <a:srgbClr val="000080"/>
              </a:solidFill>
              <a:effectLst/>
              <a:latin typeface="Arial Narrow" pitchFamily="34" charset="0"/>
              <a:cs typeface="Arial" pitchFamily="34" charset="0"/>
            </a:endParaRPr>
          </a:p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  <a:tabLst/>
            </a:pPr>
            <a:r>
              <a:rPr kumimoji="0" lang="bg-BG" altLang="bg-BG" sz="24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Arial Narrow" pitchFamily="34" charset="0"/>
                <a:cs typeface="Arial" pitchFamily="34" charset="0"/>
              </a:rPr>
              <a:t>Утроена оценка от успешно положен изпит по Математика</a:t>
            </a:r>
          </a:p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  <a:tabLst/>
            </a:pPr>
            <a:r>
              <a:rPr kumimoji="0" lang="ru-RU" altLang="bg-BG" sz="24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Arial Narrow" pitchFamily="34" charset="0"/>
                <a:cs typeface="Arial" pitchFamily="34" charset="0"/>
              </a:rPr>
              <a:t>Оценка по БЕЛ от Удостоверение за завършен 7-ми клас</a:t>
            </a:r>
          </a:p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  <a:tabLst/>
            </a:pPr>
            <a:r>
              <a:rPr lang="ru-RU" altLang="bg-BG" sz="2400" dirty="0" smtClean="0">
                <a:solidFill>
                  <a:srgbClr val="000080"/>
                </a:solidFill>
                <a:latin typeface="Arial Narrow" pitchFamily="34" charset="0"/>
                <a:cs typeface="Arial" pitchFamily="34" charset="0"/>
              </a:rPr>
              <a:t>Оценка по География и икономика от Удостоверение за завършен 7-ми клас</a:t>
            </a:r>
            <a:endParaRPr kumimoji="0" lang="ru-RU" altLang="bg-BG" sz="2400" b="0" i="0" u="none" strike="noStrike" cap="none" normalizeH="0" baseline="0" dirty="0" smtClean="0">
              <a:ln>
                <a:noFill/>
              </a:ln>
              <a:solidFill>
                <a:srgbClr val="000080"/>
              </a:solidFill>
              <a:effectLst/>
              <a:latin typeface="Arial Narrow" pitchFamily="34" charset="0"/>
              <a:cs typeface="Arial" pitchFamily="34" charset="0"/>
            </a:endParaRPr>
          </a:p>
          <a:p>
            <a:pPr marL="0" lvl="0" indent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tabLst/>
            </a:pPr>
            <a:endParaRPr kumimoji="0" lang="ru-RU" altLang="bg-BG" sz="800" b="0" i="0" u="none" strike="noStrike" cap="none" normalizeH="0" baseline="0" dirty="0" smtClean="0">
              <a:ln>
                <a:noFill/>
              </a:ln>
              <a:solidFill>
                <a:srgbClr val="000080"/>
              </a:solidFill>
              <a:effectLst/>
              <a:latin typeface="Arial Narrow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bg-BG" altLang="bg-BG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180968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838489" y="1052736"/>
            <a:ext cx="7632848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g-BG" altLang="bg-BG" sz="28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latin typeface="a_AlgeriusCapsNr" pitchFamily="82" charset="-52"/>
                <a:cs typeface="Arial" pitchFamily="34" charset="0"/>
              </a:rPr>
              <a:t>Прием след 8 клас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g-BG" altLang="bg-BG" sz="12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a_AlgeriusCapsNr" pitchFamily="82" charset="-52"/>
                <a:cs typeface="Arial" pitchFamily="34" charset="0"/>
              </a:rPr>
              <a:t>/</a:t>
            </a:r>
            <a:r>
              <a:rPr kumimoji="0" lang="bg-BG" altLang="bg-BG" sz="20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трета степен на  професионална квалификация, 4 години/</a:t>
            </a:r>
            <a:endParaRPr kumimoji="0" lang="bg-BG" altLang="bg-BG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689020" y="2348880"/>
            <a:ext cx="7931785" cy="12961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bg-BG" sz="24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Arial Narrow" pitchFamily="34" charset="0"/>
                <a:cs typeface="Arial" pitchFamily="34" charset="0"/>
              </a:rPr>
              <a:t>Специалност «</a:t>
            </a:r>
            <a:r>
              <a:rPr kumimoji="0" lang="ru-RU" altLang="bg-BG" sz="32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Arial Narrow" pitchFamily="34" charset="0"/>
                <a:cs typeface="Arial" pitchFamily="34" charset="0"/>
              </a:rPr>
              <a:t>Икономика и мениджмънт</a:t>
            </a:r>
            <a:r>
              <a:rPr kumimoji="0" lang="ru-RU" altLang="bg-BG" sz="24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Arial Narrow" pitchFamily="34" charset="0"/>
                <a:cs typeface="Arial" pitchFamily="34" charset="0"/>
              </a:rPr>
              <a:t>»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bg-BG" altLang="bg-BG" sz="2000" dirty="0">
                <a:solidFill>
                  <a:srgbClr val="000080"/>
                </a:solidFill>
                <a:latin typeface="Arial Narrow" pitchFamily="34" charset="0"/>
                <a:cs typeface="Arial" pitchFamily="34" charset="0"/>
              </a:rPr>
              <a:t> </a:t>
            </a:r>
            <a:r>
              <a:rPr lang="bg-BG" altLang="bg-BG" sz="2000" dirty="0" smtClean="0">
                <a:solidFill>
                  <a:srgbClr val="000080"/>
                </a:solidFill>
                <a:latin typeface="Arial Narrow" pitchFamily="34" charset="0"/>
                <a:cs typeface="Arial" pitchFamily="34" charset="0"/>
              </a:rPr>
              <a:t>      </a:t>
            </a:r>
            <a:r>
              <a:rPr kumimoji="0" lang="ru-RU" altLang="bg-BG" sz="24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Arial Narrow" pitchFamily="34" charset="0"/>
                <a:cs typeface="Arial" pitchFamily="34" charset="0"/>
              </a:rPr>
              <a:t>Професия «Икономист»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bg-BG" sz="24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Arial Narrow" pitchFamily="34" charset="0"/>
                <a:cs typeface="Arial" pitchFamily="34" charset="0"/>
              </a:rPr>
              <a:t>      Професионално направление «Администрация и управление»</a:t>
            </a:r>
            <a:endParaRPr kumimoji="0" lang="bg-BG" altLang="bg-BG" sz="2400" b="0" i="0" u="none" strike="noStrike" cap="none" normalizeH="0" baseline="0" dirty="0" smtClean="0">
              <a:ln>
                <a:noFill/>
              </a:ln>
              <a:solidFill>
                <a:srgbClr val="000080"/>
              </a:solidFill>
              <a:effectLst/>
              <a:latin typeface="Arial Narrow" pitchFamily="34" charset="0"/>
              <a:cs typeface="Arial" pitchFamily="34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bg-BG" sz="12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Arial Narrow" pitchFamily="34" charset="0"/>
                <a:cs typeface="Arial" pitchFamily="34" charset="0"/>
              </a:rPr>
              <a:t>	      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bg-BG" altLang="bg-BG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1043608" y="116632"/>
            <a:ext cx="7128792" cy="7705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g-BG" altLang="bg-BG" sz="48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a_AlgeriusCapsNr" pitchFamily="82" charset="-52"/>
                <a:cs typeface="Arial" pitchFamily="34" charset="0"/>
              </a:rPr>
              <a:t>ПГИ </a:t>
            </a:r>
            <a:r>
              <a:rPr kumimoji="0" lang="en-US" altLang="bg-BG" sz="48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a_AlgeriusCapsNr" pitchFamily="82" charset="-52"/>
                <a:cs typeface="Arial" pitchFamily="34" charset="0"/>
              </a:rPr>
              <a:t>"</a:t>
            </a:r>
            <a:r>
              <a:rPr kumimoji="0" lang="bg-BG" altLang="bg-BG" sz="48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a_AlgeriusCapsNr" pitchFamily="82" charset="-52"/>
                <a:cs typeface="Arial" pitchFamily="34" charset="0"/>
              </a:rPr>
              <a:t>Рачо Стоянов“ </a:t>
            </a:r>
            <a:r>
              <a:rPr kumimoji="0" lang="en-US" altLang="bg-BG" sz="48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a_AlgeriusCapsNr" pitchFamily="82" charset="-52"/>
                <a:cs typeface="Arial" pitchFamily="34" charset="0"/>
              </a:rPr>
              <a:t>-</a:t>
            </a:r>
            <a:r>
              <a:rPr kumimoji="0" lang="bg-BG" altLang="bg-BG" sz="48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a_AlgeriusCapsNr" pitchFamily="82" charset="-52"/>
                <a:cs typeface="Arial" pitchFamily="34" charset="0"/>
              </a:rPr>
              <a:t> Дряново</a:t>
            </a:r>
            <a:endParaRPr kumimoji="0" lang="bg-BG" altLang="bg-BG" sz="4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689020" y="3933056"/>
            <a:ext cx="8136904" cy="16561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bg-BG" altLang="bg-BG" sz="2400" b="1" dirty="0" smtClean="0">
                <a:solidFill>
                  <a:srgbClr val="000080"/>
                </a:solidFill>
                <a:latin typeface="Arial Narrow" pitchFamily="34" charset="0"/>
                <a:cs typeface="Arial" pitchFamily="34" charset="0"/>
              </a:rPr>
              <a:t>Балообразуващи предмети</a:t>
            </a:r>
            <a:endParaRPr kumimoji="0" lang="ru-RU" altLang="bg-BG" sz="2400" b="1" i="0" u="none" strike="noStrike" cap="none" normalizeH="0" baseline="0" dirty="0" smtClean="0">
              <a:ln>
                <a:noFill/>
              </a:ln>
              <a:solidFill>
                <a:srgbClr val="000080"/>
              </a:solidFill>
              <a:effectLst/>
              <a:latin typeface="Arial Narrow" pitchFamily="34" charset="0"/>
              <a:cs typeface="Arial" pitchFamily="34" charset="0"/>
            </a:endParaRPr>
          </a:p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  <a:tabLst/>
            </a:pPr>
            <a:r>
              <a:rPr kumimoji="0" lang="bg-BG" altLang="bg-BG" sz="24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Arial Narrow" pitchFamily="34" charset="0"/>
                <a:cs typeface="Arial" pitchFamily="34" charset="0"/>
              </a:rPr>
              <a:t>Утроена оценка по География</a:t>
            </a:r>
            <a:r>
              <a:rPr kumimoji="0" lang="bg-BG" altLang="bg-BG" sz="2400" b="0" i="0" u="none" strike="noStrike" cap="none" normalizeH="0" dirty="0" smtClean="0">
                <a:ln>
                  <a:noFill/>
                </a:ln>
                <a:solidFill>
                  <a:srgbClr val="000080"/>
                </a:solidFill>
                <a:effectLst/>
                <a:latin typeface="Arial Narrow" pitchFamily="34" charset="0"/>
                <a:cs typeface="Arial" pitchFamily="34" charset="0"/>
              </a:rPr>
              <a:t> и икономика от Свидетелство за завършено основно образование</a:t>
            </a:r>
            <a:endParaRPr kumimoji="0" lang="bg-BG" altLang="bg-BG" sz="2400" b="0" i="0" u="none" strike="noStrike" cap="none" normalizeH="0" baseline="0" dirty="0" smtClean="0">
              <a:ln>
                <a:noFill/>
              </a:ln>
              <a:solidFill>
                <a:srgbClr val="000080"/>
              </a:solidFill>
              <a:effectLst/>
              <a:latin typeface="Arial Narrow" pitchFamily="34" charset="0"/>
              <a:cs typeface="Arial" pitchFamily="34" charset="0"/>
            </a:endParaRPr>
          </a:p>
          <a:p>
            <a:pPr marL="342900" indent="-342900" algn="just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kumimoji="0" lang="ru-RU" altLang="bg-BG" sz="24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Arial Narrow" pitchFamily="34" charset="0"/>
                <a:cs typeface="Arial" pitchFamily="34" charset="0"/>
              </a:rPr>
              <a:t>Оценка по БЕЛ от </a:t>
            </a:r>
            <a:r>
              <a:rPr lang="bg-BG" altLang="bg-BG" sz="2400" dirty="0">
                <a:solidFill>
                  <a:srgbClr val="000080"/>
                </a:solidFill>
                <a:latin typeface="Arial Narrow" pitchFamily="34" charset="0"/>
                <a:cs typeface="Arial" pitchFamily="34" charset="0"/>
              </a:rPr>
              <a:t>Свидетелство за завършено основно образование</a:t>
            </a:r>
          </a:p>
          <a:p>
            <a:pPr marL="342900" lvl="0" indent="-342900" algn="just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ru-RU" altLang="bg-BG" sz="2400" dirty="0" smtClean="0">
                <a:solidFill>
                  <a:srgbClr val="000080"/>
                </a:solidFill>
                <a:latin typeface="Arial Narrow" pitchFamily="34" charset="0"/>
                <a:cs typeface="Arial" pitchFamily="34" charset="0"/>
              </a:rPr>
              <a:t>Оценка по Математика от </a:t>
            </a:r>
            <a:r>
              <a:rPr lang="bg-BG" altLang="bg-BG" sz="2400" dirty="0" smtClean="0">
                <a:solidFill>
                  <a:srgbClr val="000080"/>
                </a:solidFill>
                <a:latin typeface="Arial Narrow" pitchFamily="34" charset="0"/>
                <a:cs typeface="Arial" pitchFamily="34" charset="0"/>
              </a:rPr>
              <a:t>Свидетелство </a:t>
            </a:r>
            <a:r>
              <a:rPr lang="bg-BG" altLang="bg-BG" sz="2400" dirty="0">
                <a:solidFill>
                  <a:srgbClr val="000080"/>
                </a:solidFill>
                <a:latin typeface="Arial Narrow" pitchFamily="34" charset="0"/>
                <a:cs typeface="Arial" pitchFamily="34" charset="0"/>
              </a:rPr>
              <a:t>за завършено основно образование</a:t>
            </a:r>
          </a:p>
          <a:p>
            <a:pPr marL="0" lvl="0" indent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tabLst/>
            </a:pPr>
            <a:endParaRPr kumimoji="0" lang="ru-RU" altLang="bg-BG" sz="800" b="0" i="0" u="none" strike="noStrike" cap="none" normalizeH="0" baseline="0" dirty="0" smtClean="0">
              <a:ln>
                <a:noFill/>
              </a:ln>
              <a:solidFill>
                <a:srgbClr val="000080"/>
              </a:solidFill>
              <a:effectLst/>
              <a:latin typeface="Arial Narrow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bg-BG" altLang="bg-BG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138211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268</Words>
  <Application>Microsoft Office PowerPoint</Application>
  <PresentationFormat>Презентация на цял екран (4:3)</PresentationFormat>
  <Paragraphs>42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Заглавия на слайдовете</vt:lpstr>
      </vt:variant>
      <vt:variant>
        <vt:i4>4</vt:i4>
      </vt:variant>
    </vt:vector>
  </HeadingPairs>
  <TitlesOfParts>
    <vt:vector size="5" baseType="lpstr">
      <vt:lpstr>Office Theme</vt:lpstr>
      <vt:lpstr>Слайд 1</vt:lpstr>
      <vt:lpstr>Слайд 2</vt:lpstr>
      <vt:lpstr>Слайд 3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teacher</dc:creator>
  <cp:lastModifiedBy>Teddy Georgo</cp:lastModifiedBy>
  <cp:revision>9</cp:revision>
  <dcterms:created xsi:type="dcterms:W3CDTF">2016-04-28T08:18:15Z</dcterms:created>
  <dcterms:modified xsi:type="dcterms:W3CDTF">2016-04-28T11:37:30Z</dcterms:modified>
</cp:coreProperties>
</file>